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0" r:id="rId3"/>
    <p:sldId id="271" r:id="rId4"/>
    <p:sldId id="256" r:id="rId5"/>
    <p:sldId id="257" r:id="rId6"/>
    <p:sldId id="272" r:id="rId7"/>
    <p:sldId id="258" r:id="rId8"/>
    <p:sldId id="262" r:id="rId9"/>
    <p:sldId id="260" r:id="rId10"/>
    <p:sldId id="264" r:id="rId11"/>
    <p:sldId id="265" r:id="rId12"/>
    <p:sldId id="266" r:id="rId13"/>
    <p:sldId id="267" r:id="rId14"/>
    <p:sldId id="274" r:id="rId15"/>
    <p:sldId id="275" r:id="rId16"/>
    <p:sldId id="276" r:id="rId17"/>
    <p:sldId id="277" r:id="rId18"/>
    <p:sldId id="278" r:id="rId19"/>
    <p:sldId id="259" r:id="rId20"/>
    <p:sldId id="269" r:id="rId21"/>
    <p:sldId id="263" r:id="rId22"/>
    <p:sldId id="279" r:id="rId23"/>
    <p:sldId id="27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C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9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gif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ba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5353050"/>
            <a:ext cx="2562225" cy="895350"/>
          </a:xfrm>
          <a:prstGeom prst="rect">
            <a:avLst/>
          </a:prstGeom>
        </p:spPr>
      </p:pic>
      <p:pic>
        <p:nvPicPr>
          <p:cNvPr id="3" name="Picture 2" descr="Capture.PNG"/>
          <p:cNvPicPr>
            <a:picLocks noChangeAspect="1"/>
          </p:cNvPicPr>
          <p:nvPr/>
        </p:nvPicPr>
        <p:blipFill>
          <a:blip r:embed="rId3" cstate="print">
            <a:lum/>
          </a:blip>
          <a:srcRect l="37500" t="11333" r="7500" b="8667"/>
          <a:stretch>
            <a:fillRect/>
          </a:stretch>
        </p:blipFill>
        <p:spPr>
          <a:xfrm>
            <a:off x="2209800" y="304800"/>
            <a:ext cx="6934200" cy="6303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304800"/>
            <a:ext cx="541802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Large-scale irregular</a:t>
            </a:r>
          </a:p>
          <a:p>
            <a:r>
              <a:rPr lang="en-GB" sz="4000" dirty="0" smtClean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undulations of the</a:t>
            </a:r>
          </a:p>
          <a:p>
            <a:r>
              <a:rPr lang="en-GB" sz="4000" dirty="0" smtClean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ionosphere as</a:t>
            </a:r>
          </a:p>
          <a:p>
            <a:r>
              <a:rPr lang="en-GB" sz="4000" dirty="0" smtClean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observed by the</a:t>
            </a:r>
          </a:p>
          <a:p>
            <a:r>
              <a:rPr lang="en-GB" sz="4000" dirty="0" smtClean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Falkland Islands</a:t>
            </a:r>
          </a:p>
          <a:p>
            <a:r>
              <a:rPr lang="en-GB" sz="4000" dirty="0" smtClean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SuperDARN radar</a:t>
            </a:r>
            <a:endParaRPr lang="en-GB" sz="4000" dirty="0">
              <a:solidFill>
                <a:srgbClr val="FF00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4267200"/>
            <a:ext cx="68630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S. E. Milan, A. </a:t>
            </a:r>
            <a:r>
              <a:rPr lang="en-GB" sz="2400" dirty="0" err="1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Grocott</a:t>
            </a:r>
            <a:r>
              <a:rPr lang="en-GB" sz="24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, M. Lester,</a:t>
            </a:r>
          </a:p>
          <a:p>
            <a:r>
              <a:rPr lang="en-GB" sz="24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T. K. Yeoman, M. P. Freeman, and G. </a:t>
            </a:r>
            <a:r>
              <a:rPr lang="en-GB" sz="2400" dirty="0" err="1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Chisham</a:t>
            </a:r>
            <a:endParaRPr lang="en-GB" sz="2400" dirty="0" smtClean="0">
              <a:effectLst>
                <a:glow rad="139700">
                  <a:schemeClr val="bg1">
                    <a:alpha val="40000"/>
                  </a:scheme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6" name="Picture 5" descr="MIST 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0" y="533400"/>
            <a:ext cx="1377481" cy="1361313"/>
          </a:xfrm>
          <a:prstGeom prst="rect">
            <a:avLst/>
          </a:prstGeom>
        </p:spPr>
      </p:pic>
      <p:pic>
        <p:nvPicPr>
          <p:cNvPr id="7" name="Picture 6" descr="unilogo_whit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5153705"/>
            <a:ext cx="1752600" cy="485095"/>
          </a:xfrm>
          <a:prstGeom prst="rect">
            <a:avLst/>
          </a:prstGeom>
        </p:spPr>
      </p:pic>
      <p:pic>
        <p:nvPicPr>
          <p:cNvPr id="9" name="Picture 8" descr="logonerc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8976" y="6308217"/>
            <a:ext cx="1314450" cy="4095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8200" y="6096000"/>
            <a:ext cx="13716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sd_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4428" y="5345287"/>
            <a:ext cx="995172" cy="979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619"/>
            <a:ext cx="9144000" cy="6466761"/>
          </a:xfrm>
          <a:prstGeom prst="rect">
            <a:avLst/>
          </a:prstGeom>
        </p:spPr>
      </p:pic>
      <p:pic>
        <p:nvPicPr>
          <p:cNvPr id="4" name="Picture 3" descr="unilogo_wh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77000"/>
            <a:ext cx="1376515" cy="38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0960" y="6284976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latin typeface="Arial" pitchFamily="34" charset="0"/>
                <a:cs typeface="Arial" pitchFamily="34" charset="0"/>
              </a:rPr>
              <a:t>steve.milan@ion.le.ac.uk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95712"/>
            <a:ext cx="9144000" cy="6266576"/>
            <a:chOff x="0" y="295712"/>
            <a:chExt cx="9144000" cy="6266576"/>
          </a:xfrm>
        </p:grpSpPr>
        <p:pic>
          <p:nvPicPr>
            <p:cNvPr id="2" name="Picture 1" descr="piccy1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95712"/>
              <a:ext cx="9144000" cy="6266576"/>
            </a:xfrm>
            <a:prstGeom prst="rect">
              <a:avLst/>
            </a:prstGeom>
          </p:spPr>
        </p:pic>
        <p:cxnSp>
          <p:nvCxnSpPr>
            <p:cNvPr id="3" name="Straight Connector 2"/>
            <p:cNvCxnSpPr/>
            <p:nvPr/>
          </p:nvCxnSpPr>
          <p:spPr>
            <a:xfrm>
              <a:off x="914400" y="5358384"/>
              <a:ext cx="6858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unilogo_wh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77000"/>
            <a:ext cx="1376515" cy="381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0960" y="6284976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latin typeface="Arial" pitchFamily="34" charset="0"/>
                <a:cs typeface="Arial" pitchFamily="34" charset="0"/>
              </a:rPr>
              <a:t>steve.milan@ion.le.ac.uk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95712"/>
            <a:ext cx="9144000" cy="6266576"/>
            <a:chOff x="0" y="295712"/>
            <a:chExt cx="9144000" cy="6266576"/>
          </a:xfrm>
        </p:grpSpPr>
        <p:pic>
          <p:nvPicPr>
            <p:cNvPr id="2" name="Picture 1" descr="piccy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95712"/>
              <a:ext cx="9144000" cy="6266576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>
              <a:off x="914400" y="5358384"/>
              <a:ext cx="6858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unilogo_wh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77000"/>
            <a:ext cx="1376515" cy="38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60960" y="6284976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latin typeface="Arial" pitchFamily="34" charset="0"/>
                <a:cs typeface="Arial" pitchFamily="34" charset="0"/>
              </a:rPr>
              <a:t>steve.milan@ion.le.ac.uk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95712"/>
            <a:ext cx="9144000" cy="6266576"/>
            <a:chOff x="0" y="295712"/>
            <a:chExt cx="9144000" cy="6266576"/>
          </a:xfrm>
        </p:grpSpPr>
        <p:pic>
          <p:nvPicPr>
            <p:cNvPr id="3" name="Picture 2" descr="piccy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95712"/>
              <a:ext cx="9144000" cy="6266576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>
              <a:off x="914400" y="5358384"/>
              <a:ext cx="6858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2667000" y="3657600"/>
            <a:ext cx="726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  <a:sym typeface="Symbol"/>
              </a:rPr>
              <a:t>5</a:t>
            </a:r>
            <a:endParaRPr lang="en-GB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unilogo_wh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77000"/>
            <a:ext cx="1376515" cy="38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60960" y="6284976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latin typeface="Arial" pitchFamily="34" charset="0"/>
                <a:cs typeface="Arial" pitchFamily="34" charset="0"/>
              </a:rPr>
              <a:t>steve.milan@ion.le.ac.uk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3276600"/>
            <a:ext cx="7467600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/>
          <p:cNvCxnSpPr/>
          <p:nvPr/>
        </p:nvCxnSpPr>
        <p:spPr>
          <a:xfrm>
            <a:off x="990600" y="1219200"/>
            <a:ext cx="71628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 flipH="1" flipV="1">
            <a:off x="685800" y="533400"/>
            <a:ext cx="3048000" cy="243840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990600" y="1219200"/>
            <a:ext cx="2209800" cy="2057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200400" y="1219200"/>
            <a:ext cx="2209800" cy="2057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990600" y="1219200"/>
            <a:ext cx="2895600" cy="20574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886200" y="1219200"/>
            <a:ext cx="2895600" cy="205740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990600" y="1219200"/>
            <a:ext cx="3581400" cy="20574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572000" y="1219200"/>
            <a:ext cx="3581400" cy="205740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2933700" y="1217676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447800" y="2768025"/>
            <a:ext cx="436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Symbol" pitchFamily="18" charset="2"/>
              </a:rPr>
              <a:t>D</a:t>
            </a:r>
            <a:endParaRPr lang="en-GB" sz="3200" dirty="0">
              <a:latin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20229" y="2590800"/>
            <a:ext cx="1056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skip ray</a:t>
            </a:r>
            <a:endParaRPr lang="en-GB" dirty="0">
              <a:latin typeface="Arial Rounded MT Bol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8248" y="4429780"/>
            <a:ext cx="3428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radar operating frequency  </a:t>
            </a:r>
            <a:r>
              <a:rPr lang="en-GB" sz="2800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2800" i="1" baseline="-25000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endParaRPr lang="en-GB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8200" y="5039380"/>
            <a:ext cx="3848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ionospheric critical frequency  </a:t>
            </a:r>
            <a:r>
              <a:rPr lang="en-GB" sz="2800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2800" i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GB" sz="28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5400000">
            <a:off x="6591300" y="2247900"/>
            <a:ext cx="2057400" cy="1588"/>
          </a:xfrm>
          <a:prstGeom prst="straightConnector1">
            <a:avLst/>
          </a:prstGeom>
          <a:ln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620000" y="186826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en-GB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8200" y="5726668"/>
            <a:ext cx="1528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Secant law </a:t>
            </a:r>
            <a:endParaRPr lang="en-GB" sz="28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2393950" y="5629275"/>
          <a:ext cx="2020888" cy="542925"/>
        </p:xfrm>
        <a:graphic>
          <a:graphicData uri="http://schemas.openxmlformats.org/presentationml/2006/ole">
            <p:oleObj spid="_x0000_s1026" name="Equation" r:id="rId3" imgW="850680" imgH="228600" progId="Equation.3">
              <p:embed/>
            </p:oleObj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838200" y="3886200"/>
            <a:ext cx="2869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  <a:latin typeface="Arial Rounded MT Bold" pitchFamily="34" charset="0"/>
              </a:rPr>
              <a:t>Skip distance</a:t>
            </a:r>
            <a:endParaRPr lang="en-GB" sz="32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59024" y="1155192"/>
            <a:ext cx="519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i="1" dirty="0" err="1" smtClean="0">
                <a:latin typeface="Symbol" pitchFamily="18" charset="2"/>
              </a:rPr>
              <a:t>f</a:t>
            </a:r>
            <a:r>
              <a:rPr lang="en-GB" sz="3200" i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GB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 descr="unilogo_whit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77000"/>
            <a:ext cx="1376515" cy="381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-60960" y="6284976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latin typeface="Arial" pitchFamily="34" charset="0"/>
                <a:cs typeface="Arial" pitchFamily="34" charset="0"/>
              </a:rPr>
              <a:t>steve.milan@ion.le.ac.uk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3276600"/>
            <a:ext cx="7467600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/>
          <p:cNvCxnSpPr/>
          <p:nvPr/>
        </p:nvCxnSpPr>
        <p:spPr>
          <a:xfrm>
            <a:off x="990600" y="762000"/>
            <a:ext cx="71628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rot="5400000" flipH="1" flipV="1">
            <a:off x="685800" y="533400"/>
            <a:ext cx="3048000" cy="243840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990600" y="762000"/>
            <a:ext cx="2667000" cy="2514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657600" y="762000"/>
            <a:ext cx="2743200" cy="2514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990600" y="762000"/>
            <a:ext cx="3505200" cy="25146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95800" y="762000"/>
            <a:ext cx="3505200" cy="251460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990600" y="762000"/>
            <a:ext cx="4343400" cy="25146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334000" y="762000"/>
            <a:ext cx="2819400" cy="160020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3383178" y="80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47800" y="2768025"/>
            <a:ext cx="436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Symbol" pitchFamily="18" charset="2"/>
              </a:rPr>
              <a:t>D</a:t>
            </a:r>
            <a:endParaRPr lang="en-GB" sz="3200" dirty="0">
              <a:latin typeface="Symbol" pitchFamily="18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8429" y="2590800"/>
            <a:ext cx="1056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skip ray</a:t>
            </a:r>
            <a:endParaRPr lang="en-GB" dirty="0"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48" y="4429780"/>
            <a:ext cx="3428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radar operating frequency  </a:t>
            </a:r>
            <a:r>
              <a:rPr lang="en-GB" sz="2800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2800" i="1" baseline="-25000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endParaRPr lang="en-GB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8502" y="750249"/>
            <a:ext cx="519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i="1" dirty="0" err="1" smtClean="0">
                <a:latin typeface="Symbol" pitchFamily="18" charset="2"/>
              </a:rPr>
              <a:t>f</a:t>
            </a:r>
            <a:r>
              <a:rPr lang="en-GB" sz="3200" i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GB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200" y="5039380"/>
            <a:ext cx="3848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ionospheric critical frequency  </a:t>
            </a:r>
            <a:r>
              <a:rPr lang="en-GB" sz="2800" i="1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2800" i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GB" sz="28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6361906" y="2019300"/>
            <a:ext cx="2515394" cy="794"/>
          </a:xfrm>
          <a:prstGeom prst="straightConnector1">
            <a:avLst/>
          </a:prstGeom>
          <a:ln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0000" y="186826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en-GB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200" y="5726668"/>
            <a:ext cx="1528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Secant law </a:t>
            </a:r>
            <a:endParaRPr lang="en-GB" sz="28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2393950" y="5629275"/>
          <a:ext cx="2020888" cy="542925"/>
        </p:xfrm>
        <a:graphic>
          <a:graphicData uri="http://schemas.openxmlformats.org/presentationml/2006/ole">
            <p:oleObj spid="_x0000_s2050" name="Equation" r:id="rId3" imgW="850680" imgH="228600" progId="Equation.3">
              <p:embed/>
            </p:oleObj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838200" y="3886200"/>
            <a:ext cx="2869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  <a:latin typeface="Arial Rounded MT Bold" pitchFamily="34" charset="0"/>
              </a:rPr>
              <a:t>Skip distance</a:t>
            </a:r>
            <a:endParaRPr lang="en-GB" sz="32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37062" y="4114800"/>
            <a:ext cx="349704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B050"/>
                </a:solidFill>
                <a:latin typeface="Arial Rounded MT Bold" pitchFamily="34" charset="0"/>
              </a:rPr>
              <a:t>skip distance </a:t>
            </a:r>
            <a:r>
              <a:rPr lang="en-GB" sz="36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endParaRPr lang="en-GB" sz="3600" i="1" dirty="0" smtClean="0">
              <a:solidFill>
                <a:srgbClr val="00B050"/>
              </a:solidFill>
              <a:latin typeface="Arial Rounded MT Bold" pitchFamily="34" charset="0"/>
            </a:endParaRPr>
          </a:p>
          <a:p>
            <a:pPr algn="ctr"/>
            <a:r>
              <a:rPr lang="en-GB" sz="3200" dirty="0" smtClean="0">
                <a:solidFill>
                  <a:srgbClr val="00B050"/>
                </a:solidFill>
                <a:latin typeface="Arial Rounded MT Bold" pitchFamily="34" charset="0"/>
              </a:rPr>
              <a:t>proportional to</a:t>
            </a:r>
            <a:r>
              <a:rPr lang="en-GB" sz="3200" dirty="0" smtClean="0">
                <a:solidFill>
                  <a:srgbClr val="00B050"/>
                </a:solidFill>
              </a:rPr>
              <a:t> </a:t>
            </a:r>
            <a:r>
              <a:rPr lang="en-GB" sz="40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en-GB" sz="4000" dirty="0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5518150" y="5380038"/>
          <a:ext cx="2222500" cy="841375"/>
        </p:xfrm>
        <a:graphic>
          <a:graphicData uri="http://schemas.openxmlformats.org/presentationml/2006/ole">
            <p:oleObj spid="_x0000_s2051" name="Equation" r:id="rId4" imgW="1041120" imgH="393480" progId="Equation.3">
              <p:embed/>
            </p:oleObj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4267200" y="1752600"/>
          <a:ext cx="542925" cy="542925"/>
        </p:xfrm>
        <a:graphic>
          <a:graphicData uri="http://schemas.openxmlformats.org/presentationml/2006/ole">
            <p:oleObj spid="_x0000_s2052" name="Equation" r:id="rId5" imgW="228600" imgH="228600" progId="Equation.3">
              <p:embed/>
            </p:oleObj>
          </a:graphicData>
        </a:graphic>
      </p:graphicFrame>
      <p:sp>
        <p:nvSpPr>
          <p:cNvPr id="34" name="Rectangle 33"/>
          <p:cNvSpPr/>
          <p:nvPr/>
        </p:nvSpPr>
        <p:spPr>
          <a:xfrm>
            <a:off x="2526792" y="1840992"/>
            <a:ext cx="457200" cy="38100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2505075" y="1752600"/>
          <a:ext cx="542925" cy="542925"/>
        </p:xfrm>
        <a:graphic>
          <a:graphicData uri="http://schemas.openxmlformats.org/presentationml/2006/ole">
            <p:oleObj spid="_x0000_s2053" name="Equation" r:id="rId6" imgW="228600" imgH="228600" progId="Equation.3">
              <p:embed/>
            </p:oleObj>
          </a:graphicData>
        </a:graphic>
      </p:graphicFrame>
      <p:pic>
        <p:nvPicPr>
          <p:cNvPr id="35" name="Picture 34" descr="unilogo_white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477000"/>
            <a:ext cx="1376515" cy="381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-60960" y="6284976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latin typeface="Arial" pitchFamily="34" charset="0"/>
                <a:cs typeface="Arial" pitchFamily="34" charset="0"/>
              </a:rPr>
              <a:t>steve.milan@ion.le.ac.uk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3276600"/>
            <a:ext cx="7467600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/>
          <p:cNvCxnSpPr/>
          <p:nvPr/>
        </p:nvCxnSpPr>
        <p:spPr>
          <a:xfrm>
            <a:off x="990600" y="1219200"/>
            <a:ext cx="71628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rot="5400000" flipH="1" flipV="1">
            <a:off x="685800" y="533400"/>
            <a:ext cx="3048000" cy="243840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990600" y="1219200"/>
            <a:ext cx="2209800" cy="2057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200400" y="1219200"/>
            <a:ext cx="2209800" cy="2057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990600" y="1219200"/>
            <a:ext cx="2895600" cy="20574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886200" y="1219200"/>
            <a:ext cx="2895600" cy="205740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990600" y="1219200"/>
            <a:ext cx="3581400" cy="20574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72000" y="1219200"/>
            <a:ext cx="3581400" cy="205740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2933700" y="1217676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47800" y="2768025"/>
            <a:ext cx="436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Symbol" pitchFamily="18" charset="2"/>
              </a:rPr>
              <a:t>D</a:t>
            </a:r>
            <a:endParaRPr lang="en-GB" sz="3200" dirty="0">
              <a:latin typeface="Symbol" pitchFamily="18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20229" y="2590800"/>
            <a:ext cx="1056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skip ray</a:t>
            </a:r>
            <a:endParaRPr lang="en-GB" dirty="0">
              <a:latin typeface="Arial Rounded MT Bol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48" y="4583668"/>
            <a:ext cx="7756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a particular range gate corresponds to a ray with a fixed path length</a:t>
            </a:r>
            <a:endParaRPr lang="en-GB" sz="28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6591300" y="2247900"/>
            <a:ext cx="2057400" cy="1588"/>
          </a:xfrm>
          <a:prstGeom prst="straightConnector1">
            <a:avLst/>
          </a:prstGeom>
          <a:ln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0000" y="186826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en-GB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200" y="3886200"/>
            <a:ext cx="2428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  <a:latin typeface="Arial Rounded MT Bold" pitchFamily="34" charset="0"/>
              </a:rPr>
              <a:t>Range gate</a:t>
            </a:r>
            <a:endParaRPr lang="en-GB" sz="32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990600" y="1219200"/>
            <a:ext cx="32766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267200" y="1219200"/>
            <a:ext cx="3124200" cy="2057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59024" y="1155192"/>
            <a:ext cx="519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i="1" dirty="0" err="1" smtClean="0">
                <a:latin typeface="Symbol" pitchFamily="18" charset="2"/>
              </a:rPr>
              <a:t>f</a:t>
            </a:r>
            <a:r>
              <a:rPr lang="en-GB" sz="3200" i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GB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 descr="unilogo_whit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77000"/>
            <a:ext cx="1376515" cy="381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-60960" y="6284976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latin typeface="Arial" pitchFamily="34" charset="0"/>
                <a:cs typeface="Arial" pitchFamily="34" charset="0"/>
              </a:rPr>
              <a:t>steve.milan@ion.le.ac.uk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3276600"/>
            <a:ext cx="7467600" cy="7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/>
          <p:cNvCxnSpPr/>
          <p:nvPr/>
        </p:nvCxnSpPr>
        <p:spPr>
          <a:xfrm>
            <a:off x="990600" y="762000"/>
            <a:ext cx="71628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rot="5400000" flipH="1" flipV="1">
            <a:off x="685800" y="533400"/>
            <a:ext cx="3048000" cy="243840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990600" y="762000"/>
            <a:ext cx="2667000" cy="2514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657600" y="762000"/>
            <a:ext cx="2743200" cy="2514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990600" y="762000"/>
            <a:ext cx="3505200" cy="25146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95800" y="762000"/>
            <a:ext cx="3505200" cy="251460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990600" y="762000"/>
            <a:ext cx="4343400" cy="25146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334000" y="762000"/>
            <a:ext cx="2819400" cy="160020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3383178" y="8001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47800" y="2768025"/>
            <a:ext cx="436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Symbol" pitchFamily="18" charset="2"/>
              </a:rPr>
              <a:t>D</a:t>
            </a:r>
            <a:endParaRPr lang="en-GB" sz="3200" dirty="0">
              <a:latin typeface="Symbol" pitchFamily="18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58429" y="2590800"/>
            <a:ext cx="1056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skip ray</a:t>
            </a:r>
            <a:endParaRPr lang="en-GB" dirty="0">
              <a:latin typeface="Arial Rounded MT Bold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990600" y="3505200"/>
            <a:ext cx="5791200" cy="1588"/>
          </a:xfrm>
          <a:prstGeom prst="straightConnector1">
            <a:avLst/>
          </a:prstGeom>
          <a:ln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0000" y="186826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en-GB" sz="36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990600" y="762000"/>
            <a:ext cx="2819400" cy="2514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810000" y="762000"/>
            <a:ext cx="2971800" cy="2514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38200" y="3886200"/>
            <a:ext cx="2428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rgbClr val="FF0000"/>
                </a:solidFill>
                <a:latin typeface="Arial Rounded MT Bold" pitchFamily="34" charset="0"/>
              </a:rPr>
              <a:t>Range gate</a:t>
            </a:r>
            <a:endParaRPr lang="en-GB" sz="32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8248" y="4583668"/>
            <a:ext cx="7756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a particular range gate corresponds to a ray with a fixed path length</a:t>
            </a:r>
            <a:endParaRPr lang="en-GB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64854" y="5105400"/>
            <a:ext cx="5572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  <a:latin typeface="Arial Rounded MT Bold" pitchFamily="34" charset="0"/>
              </a:rPr>
              <a:t>as the ionosphere lifts, the ray footprint moves</a:t>
            </a:r>
          </a:p>
          <a:p>
            <a:r>
              <a:rPr lang="en-GB" dirty="0" smtClean="0">
                <a:solidFill>
                  <a:srgbClr val="00B050"/>
                </a:solidFill>
                <a:latin typeface="Arial Rounded MT Bold" pitchFamily="34" charset="0"/>
              </a:rPr>
              <a:t>towards the radar; the motion relative to surface</a:t>
            </a:r>
          </a:p>
          <a:p>
            <a:r>
              <a:rPr lang="en-GB" dirty="0" smtClean="0">
                <a:solidFill>
                  <a:srgbClr val="00B050"/>
                </a:solidFill>
                <a:latin typeface="Arial Rounded MT Bold" pitchFamily="34" charset="0"/>
              </a:rPr>
              <a:t>features produce a Doppler shift apparently</a:t>
            </a:r>
          </a:p>
          <a:p>
            <a:r>
              <a:rPr lang="en-GB" dirty="0" smtClean="0">
                <a:solidFill>
                  <a:srgbClr val="00B050"/>
                </a:solidFill>
                <a:latin typeface="Arial Rounded MT Bold" pitchFamily="34" charset="0"/>
              </a:rPr>
              <a:t>away from the radar</a:t>
            </a: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6400800" y="4968875"/>
          <a:ext cx="2387600" cy="1736725"/>
        </p:xfrm>
        <a:graphic>
          <a:graphicData uri="http://schemas.openxmlformats.org/presentationml/2006/ole">
            <p:oleObj spid="_x0000_s4099" name="Equation" r:id="rId3" imgW="1117440" imgH="812520" progId="Equation.3">
              <p:embed/>
            </p:oleObj>
          </a:graphicData>
        </a:graphic>
      </p:graphicFrame>
      <p:cxnSp>
        <p:nvCxnSpPr>
          <p:cNvPr id="43" name="Straight Arrow Connector 42"/>
          <p:cNvCxnSpPr/>
          <p:nvPr/>
        </p:nvCxnSpPr>
        <p:spPr>
          <a:xfrm rot="5400000">
            <a:off x="6361906" y="2019300"/>
            <a:ext cx="2515394" cy="794"/>
          </a:xfrm>
          <a:prstGeom prst="straightConnector1">
            <a:avLst/>
          </a:prstGeom>
          <a:ln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24206" y="3429000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endParaRPr lang="en-GB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308502" y="750249"/>
            <a:ext cx="519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i="1" dirty="0" err="1" smtClean="0">
                <a:latin typeface="Symbol" pitchFamily="18" charset="2"/>
              </a:rPr>
              <a:t>f</a:t>
            </a:r>
            <a:r>
              <a:rPr lang="en-GB" sz="3200" i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endParaRPr lang="en-GB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 descr="unilogo_whit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477000"/>
            <a:ext cx="1376515" cy="3810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-60960" y="6284976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latin typeface="Arial" pitchFamily="34" charset="0"/>
                <a:cs typeface="Arial" pitchFamily="34" charset="0"/>
              </a:rPr>
              <a:t>steve.milan@ion.le.ac.uk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09800" y="2627376"/>
            <a:ext cx="4572000" cy="990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entagon 4"/>
          <p:cNvSpPr/>
          <p:nvPr/>
        </p:nvSpPr>
        <p:spPr>
          <a:xfrm>
            <a:off x="1676400" y="1066800"/>
            <a:ext cx="2743200" cy="99060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entagon 5"/>
          <p:cNvSpPr/>
          <p:nvPr/>
        </p:nvSpPr>
        <p:spPr>
          <a:xfrm rot="10800000">
            <a:off x="4495800" y="1066801"/>
            <a:ext cx="2743200" cy="990600"/>
          </a:xfrm>
          <a:prstGeom prst="homePlat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4849813" y="1143000"/>
          <a:ext cx="2387600" cy="841375"/>
        </p:xfrm>
        <a:graphic>
          <a:graphicData uri="http://schemas.openxmlformats.org/presentationml/2006/ole">
            <p:oleObj spid="_x0000_s5122" name="Equation" r:id="rId3" imgW="1117440" imgH="393480" progId="Equation.3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1782763" y="1169988"/>
          <a:ext cx="2225675" cy="841375"/>
        </p:xfrm>
        <a:graphic>
          <a:graphicData uri="http://schemas.openxmlformats.org/presentationml/2006/ole">
            <p:oleObj spid="_x0000_s5123" name="Equation" r:id="rId4" imgW="1041120" imgH="393480" progId="Equation.3">
              <p:embed/>
            </p:oleObj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2668588" y="2686050"/>
          <a:ext cx="3662362" cy="868363"/>
        </p:xfrm>
        <a:graphic>
          <a:graphicData uri="http://schemas.openxmlformats.org/presentationml/2006/ole">
            <p:oleObj spid="_x0000_s5124" name="Equation" r:id="rId5" imgW="1714320" imgH="40608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00200" y="685800"/>
            <a:ext cx="166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skip distance</a:t>
            </a:r>
            <a:endParaRPr lang="en-GB" dirty="0">
              <a:latin typeface="Arial Rounded MT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7115" y="685800"/>
            <a:ext cx="1687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ground range</a:t>
            </a:r>
            <a:endParaRPr lang="en-GB" dirty="0">
              <a:latin typeface="Arial Rounded MT 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500" y="3810000"/>
            <a:ext cx="811953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i="1" dirty="0" err="1" smtClean="0">
                <a:latin typeface="Symbol" pitchFamily="18" charset="2"/>
              </a:rPr>
              <a:t>f</a:t>
            </a:r>
            <a:r>
              <a:rPr lang="en-GB" i="1" baseline="-250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GB" dirty="0" smtClean="0">
                <a:latin typeface="Arial Rounded MT Bold" pitchFamily="34" charset="0"/>
              </a:rPr>
              <a:t> is associated with skip ray, </a:t>
            </a:r>
            <a:r>
              <a:rPr lang="en-GB" sz="2800" dirty="0" smtClean="0">
                <a:latin typeface="Symbol" pitchFamily="18" charset="2"/>
              </a:rPr>
              <a:t>D</a:t>
            </a:r>
            <a:r>
              <a:rPr lang="en-GB" dirty="0" smtClean="0">
                <a:latin typeface="Arial Rounded MT Bold" pitchFamily="34" charset="0"/>
              </a:rPr>
              <a:t> appropriate for a particular range gate</a:t>
            </a:r>
          </a:p>
          <a:p>
            <a:pPr algn="ctr"/>
            <a:endParaRPr lang="en-GB" dirty="0" smtClean="0">
              <a:latin typeface="Arial Rounded MT Bold" pitchFamily="34" charset="0"/>
            </a:endParaRPr>
          </a:p>
          <a:p>
            <a:pPr algn="ctr"/>
            <a:r>
              <a:rPr lang="en-GB" dirty="0" smtClean="0">
                <a:latin typeface="Arial Rounded MT Bold" pitchFamily="34" charset="0"/>
              </a:rPr>
              <a:t>At further ranges, </a:t>
            </a:r>
            <a:r>
              <a:rPr lang="en-GB" sz="2800" dirty="0" smtClean="0">
                <a:latin typeface="Symbol" pitchFamily="18" charset="2"/>
              </a:rPr>
              <a:t>D</a:t>
            </a:r>
            <a:r>
              <a:rPr lang="en-GB" dirty="0" smtClean="0">
                <a:latin typeface="Arial Rounded MT Bold" pitchFamily="34" charset="0"/>
              </a:rPr>
              <a:t> decreases and the ratio increases</a:t>
            </a:r>
          </a:p>
          <a:p>
            <a:pPr algn="ctr"/>
            <a:endParaRPr lang="en-GB" dirty="0" smtClean="0">
              <a:latin typeface="Arial Rounded MT Bold" pitchFamily="34" charset="0"/>
            </a:endParaRPr>
          </a:p>
          <a:p>
            <a:pPr algn="ctr"/>
            <a:r>
              <a:rPr lang="en-GB" dirty="0" smtClean="0">
                <a:latin typeface="Arial Rounded MT Bold" pitchFamily="34" charset="0"/>
              </a:rPr>
              <a:t>This decrease in Doppler shift with range is observed</a:t>
            </a:r>
          </a:p>
          <a:p>
            <a:pPr algn="ctr"/>
            <a:endParaRPr lang="en-GB" dirty="0" smtClean="0">
              <a:latin typeface="Arial Rounded MT Bold" pitchFamily="34" charset="0"/>
            </a:endParaRPr>
          </a:p>
          <a:p>
            <a:pPr algn="ctr"/>
            <a:r>
              <a:rPr lang="en-GB" sz="2400" dirty="0" smtClean="0">
                <a:solidFill>
                  <a:srgbClr val="00B050"/>
                </a:solidFill>
                <a:latin typeface="Arial Rounded MT Bold" pitchFamily="34" charset="0"/>
              </a:rPr>
              <a:t>Observations consistent with ascent and descent of</a:t>
            </a:r>
          </a:p>
          <a:p>
            <a:pPr algn="ctr"/>
            <a:r>
              <a:rPr lang="en-GB" sz="2400" dirty="0" smtClean="0">
                <a:solidFill>
                  <a:srgbClr val="00B050"/>
                </a:solidFill>
                <a:latin typeface="Arial Rounded MT Bold" pitchFamily="34" charset="0"/>
              </a:rPr>
              <a:t>the ionosphere with an amplitude of </a:t>
            </a:r>
            <a:r>
              <a:rPr lang="en-GB" sz="2400" dirty="0" smtClean="0">
                <a:solidFill>
                  <a:srgbClr val="00B050"/>
                </a:solidFill>
                <a:latin typeface="Calibri"/>
                <a:cs typeface="Calibri"/>
              </a:rPr>
              <a:t>±</a:t>
            </a:r>
            <a:r>
              <a:rPr lang="en-GB" sz="2400" dirty="0" smtClean="0">
                <a:solidFill>
                  <a:srgbClr val="00B050"/>
                </a:solidFill>
                <a:latin typeface="Arial Rounded MT Bold" pitchFamily="34" charset="0"/>
                <a:cs typeface="Calibri"/>
              </a:rPr>
              <a:t>50 km</a:t>
            </a:r>
            <a:endParaRPr lang="en-GB" sz="2400" dirty="0" smtClean="0">
              <a:solidFill>
                <a:srgbClr val="00B050"/>
              </a:solidFill>
              <a:latin typeface="Arial Rounded MT Bold" pitchFamily="34" charset="0"/>
            </a:endParaRPr>
          </a:p>
        </p:txBody>
      </p:sp>
      <p:pic>
        <p:nvPicPr>
          <p:cNvPr id="11" name="Picture 10" descr="unilogo_whit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477000"/>
            <a:ext cx="1376515" cy="381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60960" y="6284976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latin typeface="Arial" pitchFamily="34" charset="0"/>
                <a:cs typeface="Arial" pitchFamily="34" charset="0"/>
              </a:rPr>
              <a:t>steve.milan@ion.le.ac.uk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619"/>
            <a:ext cx="9144000" cy="6466761"/>
          </a:xfrm>
          <a:prstGeom prst="rect">
            <a:avLst/>
          </a:prstGeom>
        </p:spPr>
      </p:pic>
      <p:pic>
        <p:nvPicPr>
          <p:cNvPr id="3" name="Picture 2" descr="unilogo_wh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77000"/>
            <a:ext cx="1376515" cy="38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0960" y="6284976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latin typeface="Arial" pitchFamily="34" charset="0"/>
                <a:cs typeface="Arial" pitchFamily="34" charset="0"/>
              </a:rPr>
              <a:t>steve.milan@ion.le.ac.uk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.PNG"/>
          <p:cNvPicPr>
            <a:picLocks noChangeAspect="1"/>
          </p:cNvPicPr>
          <p:nvPr/>
        </p:nvPicPr>
        <p:blipFill>
          <a:blip r:embed="rId2" cstate="print">
            <a:lum/>
          </a:blip>
          <a:srcRect l="37500" t="11333" r="7500" b="8667"/>
          <a:stretch>
            <a:fillRect/>
          </a:stretch>
        </p:blipFill>
        <p:spPr>
          <a:xfrm>
            <a:off x="2209800" y="304800"/>
            <a:ext cx="6934200" cy="6303818"/>
          </a:xfrm>
          <a:prstGeom prst="rect">
            <a:avLst/>
          </a:prstGeom>
        </p:spPr>
      </p:pic>
      <p:pic>
        <p:nvPicPr>
          <p:cNvPr id="3" name="Picture 2" descr="unilogo_wh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77000"/>
            <a:ext cx="1376515" cy="38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0960" y="6284976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latin typeface="Arial" pitchFamily="34" charset="0"/>
                <a:cs typeface="Arial" pitchFamily="34" charset="0"/>
              </a:rPr>
              <a:t>steve.milan@ion.le.ac.uk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457200"/>
            <a:ext cx="5227713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Auroral scatter</a:t>
            </a:r>
          </a:p>
          <a:p>
            <a:endParaRPr lang="en-GB" sz="2800" dirty="0" smtClean="0"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n-GB" sz="2800" dirty="0" err="1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Subauroral</a:t>
            </a:r>
            <a:r>
              <a:rPr lang="en-GB" sz="2800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 electrodynamics</a:t>
            </a:r>
          </a:p>
          <a:p>
            <a:endParaRPr lang="en-GB" sz="2800" dirty="0" smtClean="0"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n-GB" sz="2800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South Atlantic Anomaly</a:t>
            </a:r>
          </a:p>
          <a:p>
            <a:endParaRPr lang="en-GB" sz="2800" dirty="0" smtClean="0"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n-GB" sz="2800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Vertical coupling</a:t>
            </a:r>
          </a:p>
          <a:p>
            <a:endParaRPr lang="en-GB" sz="2800" dirty="0" smtClean="0"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n-GB" sz="2800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Gravity waves</a:t>
            </a:r>
          </a:p>
          <a:p>
            <a:endParaRPr lang="en-GB" sz="2800" dirty="0" smtClean="0"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n-GB" sz="2800" dirty="0" err="1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Orographic</a:t>
            </a:r>
            <a:r>
              <a:rPr lang="en-GB" sz="2800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 gravity waves</a:t>
            </a:r>
          </a:p>
          <a:p>
            <a:endParaRPr lang="en-GB" sz="2800" dirty="0" smtClean="0"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n-GB" sz="2800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Mesospheric winds and tides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cy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5712"/>
            <a:ext cx="9144000" cy="6266576"/>
          </a:xfrm>
          <a:prstGeom prst="rect">
            <a:avLst/>
          </a:prstGeom>
        </p:spPr>
      </p:pic>
      <p:pic>
        <p:nvPicPr>
          <p:cNvPr id="3" name="Picture 2" descr="unilogo_wh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77000"/>
            <a:ext cx="1376515" cy="38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0960" y="6284976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latin typeface="Arial" pitchFamily="34" charset="0"/>
                <a:cs typeface="Arial" pitchFamily="34" charset="0"/>
              </a:rPr>
              <a:t>steve.milan@ion.le.ac.uk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619"/>
            <a:ext cx="4679748" cy="3309581"/>
          </a:xfrm>
          <a:prstGeom prst="rect">
            <a:avLst/>
          </a:prstGeom>
        </p:spPr>
      </p:pic>
      <p:pic>
        <p:nvPicPr>
          <p:cNvPr id="4" name="Picture 3" descr="geomag_20101111.gif"/>
          <p:cNvPicPr>
            <a:picLocks noChangeAspect="1"/>
          </p:cNvPicPr>
          <p:nvPr/>
        </p:nvPicPr>
        <p:blipFill>
          <a:blip r:embed="rId3" cstate="print"/>
          <a:srcRect l="8586" t="10784" r="9596" b="16013"/>
          <a:stretch>
            <a:fillRect/>
          </a:stretch>
        </p:blipFill>
        <p:spPr>
          <a:xfrm>
            <a:off x="76200" y="3421474"/>
            <a:ext cx="4419600" cy="3055526"/>
          </a:xfrm>
          <a:prstGeom prst="rect">
            <a:avLst/>
          </a:prstGeom>
        </p:spPr>
      </p:pic>
      <p:pic>
        <p:nvPicPr>
          <p:cNvPr id="5" name="Picture 4" descr="36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195619"/>
            <a:ext cx="4724399" cy="3341159"/>
          </a:xfrm>
          <a:prstGeom prst="rect">
            <a:avLst/>
          </a:prstGeom>
        </p:spPr>
      </p:pic>
      <p:pic>
        <p:nvPicPr>
          <p:cNvPr id="6" name="Picture 5" descr="geomag_20101229.gif"/>
          <p:cNvPicPr>
            <a:picLocks noChangeAspect="1"/>
          </p:cNvPicPr>
          <p:nvPr/>
        </p:nvPicPr>
        <p:blipFill>
          <a:blip r:embed="rId5" cstate="print"/>
          <a:srcRect l="8586" t="9477" r="9596" b="16013"/>
          <a:stretch>
            <a:fillRect/>
          </a:stretch>
        </p:blipFill>
        <p:spPr>
          <a:xfrm>
            <a:off x="4500132" y="3352800"/>
            <a:ext cx="4439652" cy="31242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rot="5400000">
            <a:off x="4572000" y="3352800"/>
            <a:ext cx="563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-1612392" y="3352800"/>
            <a:ext cx="563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-381001" y="3352800"/>
            <a:ext cx="563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-1002792" y="3352800"/>
            <a:ext cx="563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-673608" y="3352800"/>
            <a:ext cx="563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152399" y="3352800"/>
            <a:ext cx="563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619"/>
            <a:ext cx="4679748" cy="3309581"/>
          </a:xfrm>
          <a:prstGeom prst="rect">
            <a:avLst/>
          </a:prstGeom>
        </p:spPr>
      </p:pic>
      <p:pic>
        <p:nvPicPr>
          <p:cNvPr id="3" name="Picture 2" descr="geomag_20101127.gif"/>
          <p:cNvPicPr>
            <a:picLocks noChangeAspect="1"/>
          </p:cNvPicPr>
          <p:nvPr/>
        </p:nvPicPr>
        <p:blipFill>
          <a:blip r:embed="rId3" cstate="print"/>
          <a:srcRect l="8586" t="9477" r="9596" b="16013"/>
          <a:stretch>
            <a:fillRect/>
          </a:stretch>
        </p:blipFill>
        <p:spPr>
          <a:xfrm>
            <a:off x="112776" y="3420533"/>
            <a:ext cx="4343400" cy="3056467"/>
          </a:xfrm>
          <a:prstGeom prst="rect">
            <a:avLst/>
          </a:prstGeom>
        </p:spPr>
      </p:pic>
      <p:pic>
        <p:nvPicPr>
          <p:cNvPr id="4" name="Picture 3" descr="00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1" y="191473"/>
            <a:ext cx="4724400" cy="3341159"/>
          </a:xfrm>
          <a:prstGeom prst="rect">
            <a:avLst/>
          </a:prstGeom>
        </p:spPr>
      </p:pic>
      <p:pic>
        <p:nvPicPr>
          <p:cNvPr id="5" name="Picture 4" descr="geomag_20110106.gif"/>
          <p:cNvPicPr>
            <a:picLocks noChangeAspect="1"/>
          </p:cNvPicPr>
          <p:nvPr/>
        </p:nvPicPr>
        <p:blipFill>
          <a:blip r:embed="rId5" cstate="print"/>
          <a:srcRect l="7576" t="9477" r="9596" b="16013"/>
          <a:stretch>
            <a:fillRect/>
          </a:stretch>
        </p:blipFill>
        <p:spPr>
          <a:xfrm>
            <a:off x="4471416" y="3429000"/>
            <a:ext cx="4419600" cy="3072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0"/>
            <a:ext cx="8133958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solidFill>
                  <a:srgbClr val="FF0000"/>
                </a:solidFill>
                <a:latin typeface="Arial Rounded MT Bold" pitchFamily="34" charset="0"/>
              </a:rPr>
              <a:t>Conclusions</a:t>
            </a:r>
          </a:p>
          <a:p>
            <a:endParaRPr lang="en-GB" sz="1200" dirty="0" smtClean="0">
              <a:latin typeface="Arial Rounded MT Bold" pitchFamily="34" charset="0"/>
            </a:endParaRPr>
          </a:p>
          <a:p>
            <a:r>
              <a:rPr lang="en-GB" sz="2400" dirty="0" smtClean="0">
                <a:latin typeface="Arial Rounded MT Bold" pitchFamily="34" charset="0"/>
              </a:rPr>
              <a:t>FIR observes irregular undulations of the ionosphere;</a:t>
            </a:r>
          </a:p>
          <a:p>
            <a:r>
              <a:rPr lang="en-GB" sz="2400" dirty="0" smtClean="0">
                <a:latin typeface="Arial Rounded MT Bold" pitchFamily="34" charset="0"/>
              </a:rPr>
              <a:t>	ionospheric motions may be </a:t>
            </a:r>
            <a:r>
              <a:rPr lang="en-GB" sz="2400" dirty="0" smtClean="0">
                <a:latin typeface="Calibri"/>
                <a:cs typeface="Calibri"/>
              </a:rPr>
              <a:t>±</a:t>
            </a:r>
            <a:r>
              <a:rPr lang="en-GB" sz="2400" dirty="0" smtClean="0">
                <a:latin typeface="Arial Rounded MT Bold" pitchFamily="34" charset="0"/>
                <a:cs typeface="Calibri"/>
              </a:rPr>
              <a:t>50 km in altitude</a:t>
            </a:r>
          </a:p>
          <a:p>
            <a:r>
              <a:rPr lang="en-GB" sz="2400" dirty="0" smtClean="0">
                <a:latin typeface="Arial Rounded MT Bold" pitchFamily="34" charset="0"/>
                <a:cs typeface="Calibri"/>
              </a:rPr>
              <a:t>	(test with ray tracing</a:t>
            </a:r>
            <a:r>
              <a:rPr lang="en-GB" sz="2400" dirty="0" smtClean="0">
                <a:latin typeface="Arial Rounded MT Bold" pitchFamily="34" charset="0"/>
                <a:cs typeface="Calibri"/>
              </a:rPr>
              <a:t>?)</a:t>
            </a:r>
          </a:p>
          <a:p>
            <a:endParaRPr lang="en-GB" sz="1200" dirty="0" smtClean="0">
              <a:latin typeface="Arial Rounded MT Bold" pitchFamily="34" charset="0"/>
              <a:cs typeface="Calibri"/>
            </a:endParaRPr>
          </a:p>
          <a:p>
            <a:r>
              <a:rPr lang="en-GB" sz="2400" dirty="0" smtClean="0">
                <a:latin typeface="Arial Rounded MT Bold" pitchFamily="34" charset="0"/>
              </a:rPr>
              <a:t>They </a:t>
            </a:r>
            <a:r>
              <a:rPr lang="en-GB" sz="2400" dirty="0" smtClean="0">
                <a:latin typeface="Arial Rounded MT Bold" pitchFamily="34" charset="0"/>
              </a:rPr>
              <a:t>appear predominantly at night; more needs to</a:t>
            </a:r>
          </a:p>
          <a:p>
            <a:r>
              <a:rPr lang="en-GB" sz="2400" dirty="0" smtClean="0">
                <a:latin typeface="Arial Rounded MT Bold" pitchFamily="34" charset="0"/>
              </a:rPr>
              <a:t>	be done to understand the propagation mode</a:t>
            </a:r>
          </a:p>
          <a:p>
            <a:r>
              <a:rPr lang="en-GB" sz="2400" dirty="0" smtClean="0">
                <a:latin typeface="Arial Rounded MT Bold" pitchFamily="34" charset="0"/>
              </a:rPr>
              <a:t>	(e.g. ray tracing)</a:t>
            </a:r>
          </a:p>
          <a:p>
            <a:endParaRPr lang="en-GB" sz="1200" dirty="0" smtClean="0">
              <a:latin typeface="Arial Rounded MT Bold" pitchFamily="34" charset="0"/>
            </a:endParaRPr>
          </a:p>
          <a:p>
            <a:r>
              <a:rPr lang="en-GB" sz="2400" dirty="0" smtClean="0">
                <a:latin typeface="Arial Rounded MT Bold" pitchFamily="34" charset="0"/>
                <a:cs typeface="Calibri"/>
              </a:rPr>
              <a:t>Tend to occur as pairs of positive-then-negative,</a:t>
            </a:r>
          </a:p>
          <a:p>
            <a:r>
              <a:rPr lang="en-GB" sz="2400" dirty="0" smtClean="0">
                <a:latin typeface="Arial Rounded MT Bold" pitchFamily="34" charset="0"/>
                <a:cs typeface="Calibri"/>
              </a:rPr>
              <a:t>	towards-then-away motions</a:t>
            </a:r>
          </a:p>
          <a:p>
            <a:endParaRPr lang="en-GB" sz="1200" smtClean="0">
              <a:latin typeface="Arial Rounded MT Bold" pitchFamily="34" charset="0"/>
            </a:endParaRPr>
          </a:p>
          <a:p>
            <a:r>
              <a:rPr lang="en-GB" sz="2400" smtClean="0">
                <a:latin typeface="Arial Rounded MT Bold" pitchFamily="34" charset="0"/>
              </a:rPr>
              <a:t>In </a:t>
            </a:r>
            <a:r>
              <a:rPr lang="en-GB" sz="2400" dirty="0" smtClean="0">
                <a:latin typeface="Arial Rounded MT Bold" pitchFamily="34" charset="0"/>
              </a:rPr>
              <a:t>contrast, most gravity waves are observed on</a:t>
            </a:r>
          </a:p>
          <a:p>
            <a:r>
              <a:rPr lang="en-GB" sz="2400" dirty="0" smtClean="0">
                <a:latin typeface="Arial Rounded MT Bold" pitchFamily="34" charset="0"/>
              </a:rPr>
              <a:t>	</a:t>
            </a:r>
            <a:r>
              <a:rPr lang="en-GB" sz="2400" dirty="0" smtClean="0">
                <a:latin typeface="Arial Rounded MT Bold" pitchFamily="34" charset="0"/>
              </a:rPr>
              <a:t>the dayside</a:t>
            </a:r>
            <a:endParaRPr lang="en-GB" sz="2400" dirty="0" smtClean="0">
              <a:latin typeface="Arial Rounded MT Bold" pitchFamily="34" charset="0"/>
            </a:endParaRPr>
          </a:p>
          <a:p>
            <a:endParaRPr lang="en-GB" sz="1200" dirty="0" smtClean="0">
              <a:latin typeface="Arial Rounded MT Bold" pitchFamily="34" charset="0"/>
            </a:endParaRPr>
          </a:p>
          <a:p>
            <a:r>
              <a:rPr lang="en-GB" sz="2400" dirty="0" smtClean="0">
                <a:latin typeface="Arial Rounded MT Bold" pitchFamily="34" charset="0"/>
              </a:rPr>
              <a:t>The appearance of undulations may be related to</a:t>
            </a:r>
          </a:p>
          <a:p>
            <a:r>
              <a:rPr lang="en-GB" sz="2400" dirty="0" smtClean="0">
                <a:latin typeface="Arial Rounded MT Bold" pitchFamily="34" charset="0"/>
              </a:rPr>
              <a:t>	geomagnetic activity, in two cases</a:t>
            </a:r>
          </a:p>
          <a:p>
            <a:r>
              <a:rPr lang="en-GB" sz="2400" dirty="0" smtClean="0">
                <a:latin typeface="Arial Rounded MT Bold" pitchFamily="34" charset="0"/>
              </a:rPr>
              <a:t>	possibly associated with solar wind shocks</a:t>
            </a:r>
            <a:endParaRPr lang="en-GB" sz="2400" dirty="0">
              <a:latin typeface="Arial Rounded MT Bold" pitchFamily="34" charset="0"/>
            </a:endParaRPr>
          </a:p>
        </p:txBody>
      </p:sp>
      <p:pic>
        <p:nvPicPr>
          <p:cNvPr id="3" name="Picture 2" descr="unilogo_whit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77000"/>
            <a:ext cx="1376515" cy="38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0960" y="6284976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latin typeface="Arial" pitchFamily="34" charset="0"/>
                <a:cs typeface="Arial" pitchFamily="34" charset="0"/>
              </a:rPr>
              <a:t>steve.milan@ion.le.ac.uk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.PNG"/>
          <p:cNvPicPr>
            <a:picLocks noChangeAspect="1"/>
          </p:cNvPicPr>
          <p:nvPr/>
        </p:nvPicPr>
        <p:blipFill>
          <a:blip r:embed="rId2" cstate="print">
            <a:lum/>
          </a:blip>
          <a:srcRect l="37500" t="11333" r="7500" b="8667"/>
          <a:stretch>
            <a:fillRect/>
          </a:stretch>
        </p:blipFill>
        <p:spPr>
          <a:xfrm>
            <a:off x="2209800" y="304800"/>
            <a:ext cx="6934200" cy="6303818"/>
          </a:xfrm>
          <a:prstGeom prst="rect">
            <a:avLst/>
          </a:prstGeom>
        </p:spPr>
      </p:pic>
      <p:pic>
        <p:nvPicPr>
          <p:cNvPr id="3" name="Picture 2" descr="unilogo_wh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77000"/>
            <a:ext cx="1376515" cy="38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0960" y="6284976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latin typeface="Arial" pitchFamily="34" charset="0"/>
                <a:cs typeface="Arial" pitchFamily="34" charset="0"/>
              </a:rPr>
              <a:t>steve.milan@ion.le.ac.uk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1135082"/>
            <a:ext cx="434125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First light, 14</a:t>
            </a:r>
            <a:r>
              <a:rPr lang="en-GB" sz="2800" baseline="30000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th</a:t>
            </a:r>
            <a:r>
              <a:rPr lang="en-GB" sz="2800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 Feb 2010</a:t>
            </a:r>
          </a:p>
          <a:p>
            <a:endParaRPr lang="en-GB" sz="2800" dirty="0" smtClean="0"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n-GB" sz="2800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Expected removal of</a:t>
            </a:r>
          </a:p>
          <a:p>
            <a:r>
              <a:rPr lang="en-GB" sz="2800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electronics, Sept 2011</a:t>
            </a:r>
          </a:p>
          <a:p>
            <a:endParaRPr lang="en-GB" sz="2800" dirty="0" smtClean="0"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n-GB" sz="2800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Very modest amounts</a:t>
            </a:r>
          </a:p>
          <a:p>
            <a:r>
              <a:rPr lang="en-GB" sz="2800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of ionospheric scatter</a:t>
            </a:r>
          </a:p>
          <a:p>
            <a:endParaRPr lang="en-GB" sz="2800" dirty="0" smtClean="0"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n-GB" sz="2800" dirty="0" smtClean="0"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rial Rounded MT Bold" pitchFamily="34" charset="0"/>
              </a:rPr>
              <a:t>Ionospheric motions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619"/>
            <a:ext cx="9144000" cy="6466761"/>
          </a:xfrm>
          <a:prstGeom prst="rect">
            <a:avLst/>
          </a:prstGeom>
        </p:spPr>
      </p:pic>
      <p:pic>
        <p:nvPicPr>
          <p:cNvPr id="3" name="Picture 2" descr="unilogo_wh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77000"/>
            <a:ext cx="1376515" cy="38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0960" y="6284976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latin typeface="Arial" pitchFamily="34" charset="0"/>
                <a:cs typeface="Arial" pitchFamily="34" charset="0"/>
              </a:rPr>
              <a:t>steve.milan@ion.le.ac.uk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619"/>
            <a:ext cx="9144000" cy="6466761"/>
          </a:xfrm>
          <a:prstGeom prst="rect">
            <a:avLst/>
          </a:prstGeom>
        </p:spPr>
      </p:pic>
      <p:pic>
        <p:nvPicPr>
          <p:cNvPr id="4" name="Picture 3" descr="unilogo_wh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77000"/>
            <a:ext cx="1376515" cy="38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0960" y="6284976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latin typeface="Arial" pitchFamily="34" charset="0"/>
                <a:cs typeface="Arial" pitchFamily="34" charset="0"/>
              </a:rPr>
              <a:t>steve.milan@ion.le.ac.uk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ferometer.pn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6462" t="54444" r="14524" b="7778"/>
          <a:stretch>
            <a:fillRect/>
          </a:stretch>
        </p:blipFill>
        <p:spPr>
          <a:xfrm>
            <a:off x="3500718" y="2895600"/>
            <a:ext cx="5490882" cy="3810000"/>
          </a:xfrm>
          <a:prstGeom prst="rect">
            <a:avLst/>
          </a:prstGeom>
        </p:spPr>
      </p:pic>
      <p:pic>
        <p:nvPicPr>
          <p:cNvPr id="5" name="Picture 4" descr="Interferometer.pn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l="6462" t="11468" r="14524" b="66667"/>
          <a:stretch>
            <a:fillRect/>
          </a:stretch>
        </p:blipFill>
        <p:spPr>
          <a:xfrm>
            <a:off x="3489158" y="457200"/>
            <a:ext cx="5502442" cy="22098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5400000">
            <a:off x="3886200" y="1752600"/>
            <a:ext cx="167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4800600" y="1752600"/>
            <a:ext cx="167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3810000" y="2590800"/>
            <a:ext cx="9144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638800" y="2590800"/>
            <a:ext cx="2743200" cy="381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Interferometer3.png"/>
          <p:cNvPicPr>
            <a:picLocks noChangeAspect="1"/>
          </p:cNvPicPr>
          <p:nvPr/>
        </p:nvPicPr>
        <p:blipFill>
          <a:blip r:embed="rId4" cstate="print">
            <a:lum/>
          </a:blip>
          <a:srcRect l="50000" t="10000" r="8074" b="62222"/>
          <a:stretch>
            <a:fillRect/>
          </a:stretch>
        </p:blipFill>
        <p:spPr>
          <a:xfrm>
            <a:off x="256032" y="838200"/>
            <a:ext cx="3249168" cy="3124200"/>
          </a:xfrm>
          <a:prstGeom prst="rect">
            <a:avLst/>
          </a:prstGeom>
        </p:spPr>
      </p:pic>
      <p:pic>
        <p:nvPicPr>
          <p:cNvPr id="16" name="Picture 15" descr="Interferometer2.pn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6462" t="14444" r="22587" b="44445"/>
          <a:stretch>
            <a:fillRect/>
          </a:stretch>
        </p:blipFill>
        <p:spPr>
          <a:xfrm>
            <a:off x="152400" y="4014216"/>
            <a:ext cx="3352800" cy="2819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97808" y="481584"/>
            <a:ext cx="838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04800" y="76200"/>
            <a:ext cx="5497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 smtClean="0">
                <a:solidFill>
                  <a:srgbClr val="FF0000"/>
                </a:solidFill>
                <a:latin typeface="Arial Rounded MT Bold" pitchFamily="34" charset="0"/>
              </a:rPr>
              <a:t>Wot</a:t>
            </a:r>
            <a:r>
              <a:rPr lang="en-GB" sz="3600" dirty="0" smtClean="0">
                <a:solidFill>
                  <a:srgbClr val="FF0000"/>
                </a:solidFill>
                <a:latin typeface="Arial Rounded MT Bold" pitchFamily="34" charset="0"/>
              </a:rPr>
              <a:t>, no interferometer?</a:t>
            </a:r>
            <a:endParaRPr lang="en-GB" sz="36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20" name="Picture 19" descr="images.jpg"/>
          <p:cNvPicPr>
            <a:picLocks noChangeAspect="1"/>
          </p:cNvPicPr>
          <p:nvPr/>
        </p:nvPicPr>
        <p:blipFill>
          <a:blip r:embed="rId6" cstate="print"/>
          <a:srcRect b="33793"/>
          <a:stretch>
            <a:fillRect/>
          </a:stretch>
        </p:blipFill>
        <p:spPr>
          <a:xfrm>
            <a:off x="5791200" y="84667"/>
            <a:ext cx="1143000" cy="67733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010400" y="7620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Milan et al. (1997)</a:t>
            </a:r>
            <a:endParaRPr lang="en-GB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619"/>
            <a:ext cx="9144000" cy="6466761"/>
          </a:xfrm>
          <a:prstGeom prst="rect">
            <a:avLst/>
          </a:prstGeom>
        </p:spPr>
      </p:pic>
      <p:pic>
        <p:nvPicPr>
          <p:cNvPr id="3" name="Picture 2" descr="unilogo_wh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77000"/>
            <a:ext cx="1376515" cy="38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0960" y="6284976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latin typeface="Arial" pitchFamily="34" charset="0"/>
                <a:cs typeface="Arial" pitchFamily="34" charset="0"/>
              </a:rPr>
              <a:t>steve.milan@ion.le.ac.uk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619"/>
            <a:ext cx="9144000" cy="6466761"/>
          </a:xfrm>
          <a:prstGeom prst="rect">
            <a:avLst/>
          </a:prstGeom>
        </p:spPr>
      </p:pic>
      <p:pic>
        <p:nvPicPr>
          <p:cNvPr id="3" name="Picture 2" descr="unilogo_wh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77000"/>
            <a:ext cx="1376515" cy="38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0960" y="6284976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latin typeface="Arial" pitchFamily="34" charset="0"/>
                <a:cs typeface="Arial" pitchFamily="34" charset="0"/>
              </a:rPr>
              <a:t>steve.milan@ion.le.ac.uk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619"/>
            <a:ext cx="9144000" cy="6466761"/>
          </a:xfrm>
          <a:prstGeom prst="rect">
            <a:avLst/>
          </a:prstGeom>
        </p:spPr>
      </p:pic>
      <p:pic>
        <p:nvPicPr>
          <p:cNvPr id="3" name="Picture 2" descr="unilogo_whit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77000"/>
            <a:ext cx="1376515" cy="38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0960" y="6284976"/>
            <a:ext cx="1468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latin typeface="Arial" pitchFamily="34" charset="0"/>
                <a:cs typeface="Arial" pitchFamily="34" charset="0"/>
              </a:rPr>
              <a:t>steve.milan@ion.le.ac.uk</a:t>
            </a:r>
            <a:endParaRPr lang="en-GB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287</Words>
  <Application>Microsoft Office PowerPoint</Application>
  <PresentationFormat>On-screen Show (4:3)</PresentationFormat>
  <Paragraphs>116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Rev Steve Milan</dc:creator>
  <cp:lastModifiedBy>Rev Steve Milan</cp:lastModifiedBy>
  <cp:revision>16</cp:revision>
  <dcterms:created xsi:type="dcterms:W3CDTF">2006-08-16T00:00:00Z</dcterms:created>
  <dcterms:modified xsi:type="dcterms:W3CDTF">2011-05-31T11:49:44Z</dcterms:modified>
</cp:coreProperties>
</file>